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3"/>
  </p:handoutMasterIdLst>
  <p:sldIdLst>
    <p:sldId id="353" r:id="rId3"/>
    <p:sldId id="335" r:id="rId4"/>
    <p:sldId id="336" r:id="rId5"/>
    <p:sldId id="337" r:id="rId6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920"/>
    <a:srgbClr val="FFC800"/>
    <a:srgbClr val="5A8E2A"/>
    <a:srgbClr val="BED63A"/>
    <a:srgbClr val="BF9000"/>
    <a:srgbClr val="33CC33"/>
    <a:srgbClr val="B5DFE6"/>
    <a:srgbClr val="730003"/>
    <a:srgbClr val="EA6178"/>
    <a:srgbClr val="7B5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1" autoAdjust="0"/>
    <p:restoredTop sz="94414" autoAdjust="0"/>
  </p:normalViewPr>
  <p:slideViewPr>
    <p:cSldViewPr snapToGrid="0" showGuides="1">
      <p:cViewPr>
        <p:scale>
          <a:sx n="100" d="100"/>
          <a:sy n="100" d="100"/>
        </p:scale>
        <p:origin x="-300" y="-264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C464-DC4F-43BD-82AC-BD87B75979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0BA-5A68-4248-8FC2-276B7E79B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无图标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弦形 1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弦形 1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>
              <a:stCxn id="10" idx="1"/>
              <a:endCxn id="1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/>
        </p:nvCxnSpPr>
        <p:spPr>
          <a:xfrm>
            <a:off x="0" y="761332"/>
            <a:ext cx="9144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4449991" y="633664"/>
            <a:ext cx="193508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730352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4220263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3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弦形 2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弦形 2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>
              <a:stCxn id="20" idx="1"/>
              <a:endCxn id="2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背景开头和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8117" y="286227"/>
            <a:ext cx="523845" cy="698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喇叭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0835" y="386089"/>
            <a:ext cx="571373" cy="520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 userDrawn="1"/>
        </p:nvGrpSpPr>
        <p:grpSpPr>
          <a:xfrm rot="1215844">
            <a:off x="303874" y="268079"/>
            <a:ext cx="477842" cy="604076"/>
            <a:chOff x="343893" y="269257"/>
            <a:chExt cx="637122" cy="604076"/>
          </a:xfrm>
        </p:grpSpPr>
        <p:sp>
          <p:nvSpPr>
            <p:cNvPr id="217" name="Freeform 1235"/>
            <p:cNvSpPr/>
            <p:nvPr userDrawn="1"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Freeform 1236"/>
            <p:cNvSpPr/>
            <p:nvPr userDrawn="1"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Freeform 1237"/>
            <p:cNvSpPr/>
            <p:nvPr userDrawn="1"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Freeform 1238"/>
            <p:cNvSpPr/>
            <p:nvPr userDrawn="1"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 userDrawn="1"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 userDrawn="1"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193403" y="1569061"/>
            <a:ext cx="685800" cy="4413729"/>
          </a:xfrm>
          <a:custGeom>
            <a:avLst/>
            <a:gdLst>
              <a:gd name="connsiteX0" fmla="*/ 0 w 914400"/>
              <a:gd name="connsiteY0" fmla="*/ 0 h 4413729"/>
              <a:gd name="connsiteX1" fmla="*/ 914400 w 914400"/>
              <a:gd name="connsiteY1" fmla="*/ 0 h 4413729"/>
              <a:gd name="connsiteX2" fmla="*/ 914400 w 914400"/>
              <a:gd name="connsiteY2" fmla="*/ 4413729 h 4413729"/>
              <a:gd name="connsiteX3" fmla="*/ 0 w 914400"/>
              <a:gd name="connsiteY3" fmla="*/ 4413729 h 4413729"/>
              <a:gd name="connsiteX4" fmla="*/ 0 w 914400"/>
              <a:gd name="connsiteY4" fmla="*/ 0 h 441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413729">
                <a:moveTo>
                  <a:pt x="0" y="0"/>
                </a:moveTo>
                <a:lnTo>
                  <a:pt x="914400" y="0"/>
                </a:lnTo>
                <a:lnTo>
                  <a:pt x="914400" y="4413729"/>
                </a:lnTo>
                <a:lnTo>
                  <a:pt x="0" y="441372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57047" y="215339"/>
            <a:ext cx="608300" cy="64381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409661" y="278159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61626" y="216117"/>
            <a:ext cx="518738" cy="54902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rgbClr val="865B3E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347824" y="270342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色的书笔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 userDrawn="1"/>
        </p:nvGrpSpPr>
        <p:grpSpPr>
          <a:xfrm>
            <a:off x="263707" y="308448"/>
            <a:ext cx="411491" cy="523338"/>
            <a:chOff x="9711059" y="3356906"/>
            <a:chExt cx="597654" cy="597654"/>
          </a:xfrm>
        </p:grpSpPr>
        <p:sp>
          <p:nvSpPr>
            <p:cNvPr id="35" name="Freeform 442"/>
            <p:cNvSpPr/>
            <p:nvPr userDrawn="1"/>
          </p:nvSpPr>
          <p:spPr bwMode="auto">
            <a:xfrm>
              <a:off x="9711059" y="3356906"/>
              <a:ext cx="597654" cy="597654"/>
            </a:xfrm>
            <a:custGeom>
              <a:avLst/>
              <a:gdLst>
                <a:gd name="T0" fmla="*/ 128 w 128"/>
                <a:gd name="T1" fmla="*/ 120 h 128"/>
                <a:gd name="T2" fmla="*/ 120 w 128"/>
                <a:gd name="T3" fmla="*/ 128 h 128"/>
                <a:gd name="T4" fmla="*/ 8 w 128"/>
                <a:gd name="T5" fmla="*/ 128 h 128"/>
                <a:gd name="T6" fmla="*/ 0 w 128"/>
                <a:gd name="T7" fmla="*/ 120 h 128"/>
                <a:gd name="T8" fmla="*/ 0 w 128"/>
                <a:gd name="T9" fmla="*/ 8 h 128"/>
                <a:gd name="T10" fmla="*/ 8 w 128"/>
                <a:gd name="T11" fmla="*/ 0 h 128"/>
                <a:gd name="T12" fmla="*/ 120 w 128"/>
                <a:gd name="T13" fmla="*/ 0 h 128"/>
                <a:gd name="T14" fmla="*/ 128 w 128"/>
                <a:gd name="T15" fmla="*/ 8 h 128"/>
                <a:gd name="T16" fmla="*/ 128 w 12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8">
                  <a:moveTo>
                    <a:pt x="128" y="120"/>
                  </a:moveTo>
                  <a:cubicBezTo>
                    <a:pt x="128" y="124"/>
                    <a:pt x="124" y="128"/>
                    <a:pt x="12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8" y="4"/>
                    <a:pt x="128" y="8"/>
                  </a:cubicBezTo>
                  <a:cubicBezTo>
                    <a:pt x="128" y="120"/>
                    <a:pt x="128" y="120"/>
                    <a:pt x="128" y="120"/>
                  </a:cubicBezTo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443"/>
            <p:cNvSpPr>
              <a:spLocks noEditPoints="1"/>
            </p:cNvSpPr>
            <p:nvPr userDrawn="1"/>
          </p:nvSpPr>
          <p:spPr bwMode="auto">
            <a:xfrm>
              <a:off x="9748536" y="3899331"/>
              <a:ext cx="522701" cy="37477"/>
            </a:xfrm>
            <a:custGeom>
              <a:avLst/>
              <a:gdLst>
                <a:gd name="T0" fmla="*/ 0 w 112"/>
                <a:gd name="T1" fmla="*/ 0 h 8"/>
                <a:gd name="T2" fmla="*/ 2 w 112"/>
                <a:gd name="T3" fmla="*/ 6 h 8"/>
                <a:gd name="T4" fmla="*/ 4 w 112"/>
                <a:gd name="T5" fmla="*/ 4 h 8"/>
                <a:gd name="T6" fmla="*/ 0 w 112"/>
                <a:gd name="T7" fmla="*/ 0 h 8"/>
                <a:gd name="T8" fmla="*/ 112 w 112"/>
                <a:gd name="T9" fmla="*/ 0 h 8"/>
                <a:gd name="T10" fmla="*/ 108 w 112"/>
                <a:gd name="T11" fmla="*/ 4 h 8"/>
                <a:gd name="T12" fmla="*/ 56 w 112"/>
                <a:gd name="T13" fmla="*/ 4 h 8"/>
                <a:gd name="T14" fmla="*/ 56 w 112"/>
                <a:gd name="T15" fmla="*/ 0 h 8"/>
                <a:gd name="T16" fmla="*/ 56 w 112"/>
                <a:gd name="T17" fmla="*/ 4 h 8"/>
                <a:gd name="T18" fmla="*/ 52 w 112"/>
                <a:gd name="T19" fmla="*/ 4 h 8"/>
                <a:gd name="T20" fmla="*/ 48 w 112"/>
                <a:gd name="T21" fmla="*/ 8 h 8"/>
                <a:gd name="T22" fmla="*/ 104 w 112"/>
                <a:gd name="T23" fmla="*/ 8 h 8"/>
                <a:gd name="T24" fmla="*/ 112 w 112"/>
                <a:gd name="T25" fmla="*/ 0 h 8"/>
                <a:gd name="T26" fmla="*/ 112 w 11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8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0"/>
                  </a:cubicBezTo>
                  <a:moveTo>
                    <a:pt x="112" y="0"/>
                  </a:moveTo>
                  <a:cubicBezTo>
                    <a:pt x="112" y="2"/>
                    <a:pt x="110" y="4"/>
                    <a:pt x="10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4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24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44"/>
            <p:cNvSpPr/>
            <p:nvPr userDrawn="1"/>
          </p:nvSpPr>
          <p:spPr bwMode="auto">
            <a:xfrm>
              <a:off x="9748536" y="3356906"/>
              <a:ext cx="262336" cy="560177"/>
            </a:xfrm>
            <a:custGeom>
              <a:avLst/>
              <a:gdLst>
                <a:gd name="T0" fmla="*/ 56 w 56"/>
                <a:gd name="T1" fmla="*/ 0 h 120"/>
                <a:gd name="T2" fmla="*/ 4 w 56"/>
                <a:gd name="T3" fmla="*/ 0 h 120"/>
                <a:gd name="T4" fmla="*/ 0 w 56"/>
                <a:gd name="T5" fmla="*/ 4 h 120"/>
                <a:gd name="T6" fmla="*/ 0 w 56"/>
                <a:gd name="T7" fmla="*/ 116 h 120"/>
                <a:gd name="T8" fmla="*/ 4 w 56"/>
                <a:gd name="T9" fmla="*/ 120 h 120"/>
                <a:gd name="T10" fmla="*/ 56 w 56"/>
                <a:gd name="T11" fmla="*/ 120 h 120"/>
                <a:gd name="T12" fmla="*/ 56 w 56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5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445"/>
            <p:cNvSpPr/>
            <p:nvPr userDrawn="1"/>
          </p:nvSpPr>
          <p:spPr bwMode="auto">
            <a:xfrm>
              <a:off x="10010872" y="3356906"/>
              <a:ext cx="260364" cy="560177"/>
            </a:xfrm>
            <a:custGeom>
              <a:avLst/>
              <a:gdLst>
                <a:gd name="T0" fmla="*/ 0 w 56"/>
                <a:gd name="T1" fmla="*/ 120 h 120"/>
                <a:gd name="T2" fmla="*/ 52 w 56"/>
                <a:gd name="T3" fmla="*/ 120 h 120"/>
                <a:gd name="T4" fmla="*/ 56 w 56"/>
                <a:gd name="T5" fmla="*/ 116 h 120"/>
                <a:gd name="T6" fmla="*/ 56 w 56"/>
                <a:gd name="T7" fmla="*/ 4 h 120"/>
                <a:gd name="T8" fmla="*/ 52 w 56"/>
                <a:gd name="T9" fmla="*/ 0 h 120"/>
                <a:gd name="T10" fmla="*/ 0 w 56"/>
                <a:gd name="T11" fmla="*/ 0 h 120"/>
                <a:gd name="T12" fmla="*/ 0 w 56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0" y="120"/>
                  </a:moveTo>
                  <a:cubicBezTo>
                    <a:pt x="52" y="120"/>
                    <a:pt x="52" y="120"/>
                    <a:pt x="52" y="120"/>
                  </a:cubicBezTo>
                  <a:cubicBezTo>
                    <a:pt x="54" y="120"/>
                    <a:pt x="56" y="118"/>
                    <a:pt x="56" y="11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Rectangle 446"/>
            <p:cNvSpPr>
              <a:spLocks noChangeArrowheads="1"/>
            </p:cNvSpPr>
            <p:nvPr userDrawn="1"/>
          </p:nvSpPr>
          <p:spPr bwMode="auto">
            <a:xfrm>
              <a:off x="9786012" y="3431860"/>
              <a:ext cx="187383" cy="130182"/>
            </a:xfrm>
            <a:prstGeom prst="rect">
              <a:avLst/>
            </a:prstGeom>
            <a:solidFill>
              <a:srgbClr val="119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Rectangle 447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Rectangle 448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Rectangle 449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Rectangle 450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451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452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453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454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Rectangle 455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Rectangle 456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457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close/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458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459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460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461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462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463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464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465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466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467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68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469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470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471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472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473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474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475"/>
            <p:cNvSpPr/>
            <p:nvPr userDrawn="1"/>
          </p:nvSpPr>
          <p:spPr bwMode="auto">
            <a:xfrm>
              <a:off x="9720921" y="3926946"/>
              <a:ext cx="252474" cy="27614"/>
            </a:xfrm>
            <a:custGeom>
              <a:avLst/>
              <a:gdLst>
                <a:gd name="T0" fmla="*/ 8 w 54"/>
                <a:gd name="T1" fmla="*/ 0 h 6"/>
                <a:gd name="T2" fmla="*/ 6 w 54"/>
                <a:gd name="T3" fmla="*/ 2 h 6"/>
                <a:gd name="T4" fmla="*/ 4 w 54"/>
                <a:gd name="T5" fmla="*/ 4 h 6"/>
                <a:gd name="T6" fmla="*/ 10 w 54"/>
                <a:gd name="T7" fmla="*/ 6 h 6"/>
                <a:gd name="T8" fmla="*/ 50 w 54"/>
                <a:gd name="T9" fmla="*/ 6 h 6"/>
                <a:gd name="T10" fmla="*/ 54 w 54"/>
                <a:gd name="T11" fmla="*/ 2 h 6"/>
                <a:gd name="T12" fmla="*/ 14 w 54"/>
                <a:gd name="T13" fmla="*/ 2 h 6"/>
                <a:gd name="T14" fmla="*/ 8 w 5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8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0" y="6"/>
                    <a:pt x="10" y="6"/>
                  </a:cubicBezTo>
                  <a:cubicBezTo>
                    <a:pt x="13" y="6"/>
                    <a:pt x="50" y="6"/>
                    <a:pt x="50" y="6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0" y="1"/>
                    <a:pt x="8" y="0"/>
                  </a:cubicBezTo>
                </a:path>
              </a:pathLst>
            </a:custGeom>
            <a:solidFill>
              <a:srgbClr val="2F4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476"/>
            <p:cNvSpPr/>
            <p:nvPr userDrawn="1"/>
          </p:nvSpPr>
          <p:spPr bwMode="auto">
            <a:xfrm>
              <a:off x="9758398" y="3917083"/>
              <a:ext cx="232750" cy="19725"/>
            </a:xfrm>
            <a:custGeom>
              <a:avLst/>
              <a:gdLst>
                <a:gd name="T0" fmla="*/ 50 w 50"/>
                <a:gd name="T1" fmla="*/ 0 h 4"/>
                <a:gd name="T2" fmla="*/ 2 w 50"/>
                <a:gd name="T3" fmla="*/ 0 h 4"/>
                <a:gd name="T4" fmla="*/ 2 w 50"/>
                <a:gd name="T5" fmla="*/ 0 h 4"/>
                <a:gd name="T6" fmla="*/ 0 w 50"/>
                <a:gd name="T7" fmla="*/ 2 h 4"/>
                <a:gd name="T8" fmla="*/ 6 w 50"/>
                <a:gd name="T9" fmla="*/ 4 h 4"/>
                <a:gd name="T10" fmla="*/ 46 w 50"/>
                <a:gd name="T11" fmla="*/ 4 h 4"/>
                <a:gd name="T12" fmla="*/ 50 w 5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20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477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478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479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80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481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F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482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483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484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485"/>
            <p:cNvSpPr/>
            <p:nvPr userDrawn="1"/>
          </p:nvSpPr>
          <p:spPr bwMode="auto">
            <a:xfrm>
              <a:off x="9953671" y="3786901"/>
              <a:ext cx="57201" cy="57201"/>
            </a:xfrm>
            <a:custGeom>
              <a:avLst/>
              <a:gdLst>
                <a:gd name="T0" fmla="*/ 0 w 29"/>
                <a:gd name="T1" fmla="*/ 29 h 29"/>
                <a:gd name="T2" fmla="*/ 0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486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487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488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489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490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491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492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93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94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9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95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的小鸟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6" name="组合 215"/>
          <p:cNvGrpSpPr/>
          <p:nvPr userDrawn="1"/>
        </p:nvGrpSpPr>
        <p:grpSpPr>
          <a:xfrm rot="1592273">
            <a:off x="182374" y="285384"/>
            <a:ext cx="477900" cy="604800"/>
            <a:chOff x="2272338" y="450384"/>
            <a:chExt cx="765175" cy="725488"/>
          </a:xfrm>
        </p:grpSpPr>
        <p:sp>
          <p:nvSpPr>
            <p:cNvPr id="223" name="Freeform 1235"/>
            <p:cNvSpPr/>
            <p:nvPr userDrawn="1"/>
          </p:nvSpPr>
          <p:spPr bwMode="auto">
            <a:xfrm>
              <a:off x="2272338" y="491659"/>
              <a:ext cx="644525" cy="684213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Freeform 1236"/>
            <p:cNvSpPr/>
            <p:nvPr userDrawn="1"/>
          </p:nvSpPr>
          <p:spPr bwMode="auto">
            <a:xfrm>
              <a:off x="2358063" y="574209"/>
              <a:ext cx="260350" cy="296863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Freeform 1237"/>
            <p:cNvSpPr/>
            <p:nvPr userDrawn="1"/>
          </p:nvSpPr>
          <p:spPr bwMode="auto">
            <a:xfrm>
              <a:off x="2642226" y="791697"/>
              <a:ext cx="274637" cy="346075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Freeform 1238"/>
            <p:cNvSpPr/>
            <p:nvPr userDrawn="1"/>
          </p:nvSpPr>
          <p:spPr bwMode="auto">
            <a:xfrm>
              <a:off x="2943851" y="517059"/>
              <a:ext cx="93662" cy="66675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Oval 1239"/>
            <p:cNvSpPr>
              <a:spLocks noChangeArrowheads="1"/>
            </p:cNvSpPr>
            <p:nvPr userDrawn="1"/>
          </p:nvSpPr>
          <p:spPr bwMode="auto">
            <a:xfrm>
              <a:off x="2670801" y="450384"/>
              <a:ext cx="296862" cy="298450"/>
            </a:xfrm>
            <a:prstGeom prst="ellipse">
              <a:avLst/>
            </a:pr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Oval 1240"/>
            <p:cNvSpPr>
              <a:spLocks noChangeArrowheads="1"/>
            </p:cNvSpPr>
            <p:nvPr userDrawn="1"/>
          </p:nvSpPr>
          <p:spPr bwMode="auto">
            <a:xfrm>
              <a:off x="2874001" y="502772"/>
              <a:ext cx="49212" cy="4762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棕色的小人看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243871" y="160454"/>
            <a:ext cx="558947" cy="689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8.jpe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2378998" y="2690118"/>
            <a:ext cx="4373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识字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 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耳 目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70"/>
          <p:cNvSpPr txBox="1"/>
          <p:nvPr/>
        </p:nvSpPr>
        <p:spPr>
          <a:xfrm>
            <a:off x="2421477" y="1007121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人教版小学语文一年级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52785" y="1315742"/>
            <a:ext cx="1495822" cy="1386116"/>
            <a:chOff x="1537046" y="1315742"/>
            <a:chExt cx="1386828" cy="138611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766322" y="1406458"/>
              <a:ext cx="1157552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537046" y="1315742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手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3380493" y="1730993"/>
            <a:ext cx="3071107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小学生要远离手机。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1279357" y="3259058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手巾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3707979" y="3180035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手语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6035515" y="3123590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手机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69686" y="4059767"/>
            <a:ext cx="2127603" cy="18453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52016" y="4059766"/>
            <a:ext cx="2076046" cy="18453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582789" y="4059766"/>
            <a:ext cx="2020338" cy="18453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80338" y="1331240"/>
            <a:ext cx="1499800" cy="1370618"/>
            <a:chOff x="1573784" y="1331240"/>
            <a:chExt cx="1999732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66321" y="1406458"/>
              <a:ext cx="1807195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573784" y="1331240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足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1" name="文本框 2"/>
          <p:cNvSpPr txBox="1"/>
          <p:nvPr/>
        </p:nvSpPr>
        <p:spPr>
          <a:xfrm>
            <a:off x="1324741" y="3305178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足球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6386203" y="3284137"/>
            <a:ext cx="1684133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知足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3853102" y="3259362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足迹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3188590" y="1669794"/>
            <a:ext cx="470364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放学了，我们一起去踢足球。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6685" y="4193723"/>
            <a:ext cx="1872958" cy="1665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445336" y="4193723"/>
            <a:ext cx="1943515" cy="1665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034543" y="4193723"/>
            <a:ext cx="1857697" cy="16652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41161" y="1331240"/>
            <a:ext cx="1507445" cy="1370618"/>
            <a:chOff x="1521548" y="1331240"/>
            <a:chExt cx="2009926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66321" y="1406458"/>
              <a:ext cx="1765153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521548" y="1331240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站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3119750" y="1314912"/>
            <a:ext cx="916164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立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964736" y="1102635"/>
            <a:ext cx="58262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7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sz="72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4647934" y="1331241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占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5505184" y="1327198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6272345" y="1360861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站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1713662" y="3397092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车站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3982600" y="3397092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站立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6414943" y="3397092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站岗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024467" y="4151632"/>
            <a:ext cx="2128545" cy="179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062353" y="4110768"/>
            <a:ext cx="1005753" cy="18400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81413" y="4165536"/>
            <a:ext cx="2032320" cy="17305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21" grpId="0"/>
      <p:bldP spid="2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64408" y="1300244"/>
            <a:ext cx="1482978" cy="1401614"/>
            <a:chOff x="1552544" y="1300244"/>
            <a:chExt cx="1977303" cy="140161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66321" y="1406458"/>
              <a:ext cx="1763526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552544" y="1300244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坐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2982560" y="1230206"/>
            <a:ext cx="916164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483469" y="1017929"/>
            <a:ext cx="58262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7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sz="72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3877471" y="1246535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5552717" y="1220457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6063733" y="1221071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坐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1482128" y="3464543"/>
            <a:ext cx="116525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坐车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3982600" y="3385609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坐落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6288338" y="3328018"/>
            <a:ext cx="156872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坐井观天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86763" y="4323143"/>
            <a:ext cx="2155989" cy="1535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3529" y="4284265"/>
            <a:ext cx="2103401" cy="15746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88338" y="4217367"/>
            <a:ext cx="1627995" cy="1641566"/>
          </a:xfrm>
          <a:prstGeom prst="rect">
            <a:avLst/>
          </a:prstGeom>
        </p:spPr>
      </p:pic>
      <p:sp>
        <p:nvSpPr>
          <p:cNvPr id="17" name="文本框 2"/>
          <p:cNvSpPr txBox="1"/>
          <p:nvPr/>
        </p:nvSpPr>
        <p:spPr>
          <a:xfrm>
            <a:off x="4445539" y="1016454"/>
            <a:ext cx="58262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7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sz="72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4905644" y="1245060"/>
            <a:ext cx="99984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土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21" grpId="0"/>
      <p:bldP spid="22" grpId="0"/>
      <p:bldP spid="1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1131033" y="2357100"/>
            <a:ext cx="116525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站如松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2973028" y="2368117"/>
            <a:ext cx="116525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坐如钟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4807284" y="2357100"/>
            <a:ext cx="156872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行如风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6692699" y="2368116"/>
            <a:ext cx="156872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卧如弓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60583" y="3242824"/>
            <a:ext cx="1744603" cy="15422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709016" y="3242823"/>
            <a:ext cx="1769340" cy="15422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582186" y="3242823"/>
            <a:ext cx="1819868" cy="1542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05884" y="3138985"/>
            <a:ext cx="2382423" cy="17682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93756" y="2172314"/>
            <a:ext cx="3798905" cy="2308324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我们要认识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祖国的文字，对这些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文字产生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浓厚兴趣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，乐于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学习，乐于动脑去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学。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10354" y="1415346"/>
            <a:ext cx="3571875" cy="4343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8346" y="2339799"/>
            <a:ext cx="3376245" cy="923330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indent="304800"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口    耳   目    </a:t>
            </a:r>
            <a:endParaRPr lang="en-US" altLang="zh-CN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6627" y="3335148"/>
            <a:ext cx="3625603" cy="1754326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indent="304800"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手    足  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站    坐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1110" y="1158417"/>
            <a:ext cx="321254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我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会连。</a:t>
            </a:r>
            <a:endParaRPr lang="en-US" altLang="zh-CN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54425" y="516271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手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63691" y="515142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足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74320" y="516521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294865" y="2091418"/>
            <a:ext cx="919119" cy="165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41797" y="2091417"/>
            <a:ext cx="933554" cy="168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9443" y="2091418"/>
            <a:ext cx="935402" cy="164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737695" y="2112022"/>
            <a:ext cx="1399778" cy="15998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360324" y="2126040"/>
            <a:ext cx="1422707" cy="157185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252918" y="51514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02345" y="515141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耳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1" name="直接连接符 20"/>
          <p:cNvCxnSpPr>
            <a:stCxn id="13" idx="2"/>
          </p:cNvCxnSpPr>
          <p:nvPr/>
        </p:nvCxnSpPr>
        <p:spPr>
          <a:xfrm>
            <a:off x="1754425" y="3744407"/>
            <a:ext cx="3571109" cy="1407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2"/>
          </p:cNvCxnSpPr>
          <p:nvPr/>
        </p:nvCxnSpPr>
        <p:spPr>
          <a:xfrm>
            <a:off x="2908574" y="3779406"/>
            <a:ext cx="3793771" cy="14045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5" idx="2"/>
            <a:endCxn id="12" idx="0"/>
          </p:cNvCxnSpPr>
          <p:nvPr/>
        </p:nvCxnSpPr>
        <p:spPr>
          <a:xfrm>
            <a:off x="4047144" y="3732519"/>
            <a:ext cx="73398" cy="14326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7" idx="2"/>
          </p:cNvCxnSpPr>
          <p:nvPr/>
        </p:nvCxnSpPr>
        <p:spPr>
          <a:xfrm flipH="1">
            <a:off x="2022394" y="3711912"/>
            <a:ext cx="3415190" cy="1311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8" idx="2"/>
            <a:endCxn id="11" idx="0"/>
          </p:cNvCxnSpPr>
          <p:nvPr/>
        </p:nvCxnSpPr>
        <p:spPr>
          <a:xfrm flipH="1">
            <a:off x="3009913" y="3697894"/>
            <a:ext cx="4061765" cy="14535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2"/>
          <p:cNvSpPr txBox="1"/>
          <p:nvPr/>
        </p:nvSpPr>
        <p:spPr>
          <a:xfrm>
            <a:off x="1956261" y="1387387"/>
            <a:ext cx="1874760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2"/>
          <p:cNvSpPr txBox="1"/>
          <p:nvPr/>
        </p:nvSpPr>
        <p:spPr>
          <a:xfrm>
            <a:off x="1956261" y="2493698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耳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2"/>
          <p:cNvSpPr txBox="1"/>
          <p:nvPr/>
        </p:nvSpPr>
        <p:spPr>
          <a:xfrm>
            <a:off x="2015528" y="3588722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目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2"/>
          <p:cNvSpPr txBox="1"/>
          <p:nvPr/>
        </p:nvSpPr>
        <p:spPr>
          <a:xfrm>
            <a:off x="2718263" y="2486585"/>
            <a:ext cx="4757805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耳朵          左耳         耳环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2"/>
          <p:cNvSpPr txBox="1"/>
          <p:nvPr/>
        </p:nvSpPr>
        <p:spPr>
          <a:xfrm>
            <a:off x="2777530" y="3570320"/>
            <a:ext cx="4698538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数目          目前         目标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2"/>
          <p:cNvSpPr txBox="1"/>
          <p:nvPr/>
        </p:nvSpPr>
        <p:spPr>
          <a:xfrm>
            <a:off x="2015528" y="4632720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手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2"/>
          <p:cNvSpPr txBox="1"/>
          <p:nvPr/>
        </p:nvSpPr>
        <p:spPr>
          <a:xfrm>
            <a:off x="2801359" y="4611385"/>
            <a:ext cx="508139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右手         手术          牵手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1956261" y="1556722"/>
            <a:ext cx="170133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造句。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1956261" y="2663033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站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2015528" y="3758057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坐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"/>
          <p:cNvSpPr txBox="1"/>
          <p:nvPr/>
        </p:nvSpPr>
        <p:spPr>
          <a:xfrm>
            <a:off x="2455793" y="2655920"/>
            <a:ext cx="4757805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解放军叔叔在天安门前站岗。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"/>
          <p:cNvSpPr txBox="1"/>
          <p:nvPr/>
        </p:nvSpPr>
        <p:spPr>
          <a:xfrm>
            <a:off x="2515060" y="3739654"/>
            <a:ext cx="3767204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小明正坐在台阶上看书。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课后作业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42861" y="1411050"/>
            <a:ext cx="574281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用“口”组成新字，并组词。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2542862" y="2358107"/>
            <a:ext cx="27108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哈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笑哈哈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2542862" y="3159618"/>
            <a:ext cx="27108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唱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唱歌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2542862" y="4051440"/>
            <a:ext cx="27108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吹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吹气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2542862" y="4898108"/>
            <a:ext cx="27108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吃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吃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饭 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文本框 170"/>
          <p:cNvSpPr txBox="1"/>
          <p:nvPr/>
        </p:nvSpPr>
        <p:spPr>
          <a:xfrm>
            <a:off x="664903" y="35013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699083" y="2068097"/>
            <a:ext cx="2916183" cy="3416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    大家都是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认字高手，现在识字王国里还有几位新朋友等着跟大家见面！瞧，他们一个个都迫不及待了。</a:t>
            </a:r>
            <a:endParaRPr lang="en-US" altLang="zh-CN" sz="2400" dirty="0">
              <a:ln w="0"/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337639" y="1302457"/>
            <a:ext cx="3571875" cy="4343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45631" y="2226910"/>
            <a:ext cx="3376245" cy="923330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indent="304800"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口    耳   目    </a:t>
            </a:r>
            <a:endParaRPr lang="en-US" altLang="zh-CN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83911" y="3222259"/>
            <a:ext cx="3625603" cy="1754326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indent="304800"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手    足  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站    坐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28306" y="2687052"/>
            <a:ext cx="971550" cy="12954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328306" y="2138451"/>
            <a:ext cx="6658980" cy="52576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270936" y="2683941"/>
            <a:ext cx="971550" cy="12954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220758" y="2691847"/>
            <a:ext cx="971550" cy="12954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164459" y="2683941"/>
            <a:ext cx="971550" cy="12954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119484" y="2676081"/>
            <a:ext cx="971550" cy="129540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158842" y="2611835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97074" y="2625854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耳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035880" y="2602411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961296" y="2597625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959908" y="2643367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足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330651" y="2116571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kǒu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404557" y="2135340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ěr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224774" y="2114966"/>
            <a:ext cx="13855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mù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077498" y="2105491"/>
            <a:ext cx="152776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shǒu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152935" y="2108102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zú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067385" y="2683615"/>
            <a:ext cx="971550" cy="1295400"/>
          </a:xfrm>
          <a:prstGeom prst="rect">
            <a:avLst/>
          </a:prstGeom>
        </p:spPr>
      </p:pic>
      <p:sp>
        <p:nvSpPr>
          <p:cNvPr id="50" name="文本框 22"/>
          <p:cNvSpPr txBox="1"/>
          <p:nvPr/>
        </p:nvSpPr>
        <p:spPr>
          <a:xfrm>
            <a:off x="5980735" y="2114535"/>
            <a:ext cx="13184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zhàn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53" name="文本框 16"/>
          <p:cNvSpPr txBox="1"/>
          <p:nvPr/>
        </p:nvSpPr>
        <p:spPr>
          <a:xfrm>
            <a:off x="5871649" y="2629156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015736" y="2682422"/>
            <a:ext cx="971550" cy="12954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995188" y="2113342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zuò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24" name="文本框 16"/>
          <p:cNvSpPr txBox="1"/>
          <p:nvPr/>
        </p:nvSpPr>
        <p:spPr>
          <a:xfrm>
            <a:off x="6820000" y="2627963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坐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3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642294" y="206989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9793" y="1418843"/>
            <a:ext cx="1362584" cy="1295400"/>
          </a:xfrm>
          <a:prstGeom prst="rect">
            <a:avLst/>
          </a:prstGeom>
        </p:spPr>
      </p:pic>
      <p:sp>
        <p:nvSpPr>
          <p:cNvPr id="26" name="文本框 38"/>
          <p:cNvSpPr txBox="1"/>
          <p:nvPr/>
        </p:nvSpPr>
        <p:spPr>
          <a:xfrm>
            <a:off x="2280329" y="1343626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3155" y="2915559"/>
            <a:ext cx="1362584" cy="1295400"/>
          </a:xfrm>
          <a:prstGeom prst="rect">
            <a:avLst/>
          </a:prstGeom>
        </p:spPr>
      </p:pic>
      <p:sp>
        <p:nvSpPr>
          <p:cNvPr id="28" name="文本框 38"/>
          <p:cNvSpPr txBox="1"/>
          <p:nvPr/>
        </p:nvSpPr>
        <p:spPr>
          <a:xfrm>
            <a:off x="2283691" y="2840341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耳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2671" y="4385126"/>
            <a:ext cx="1362584" cy="1295400"/>
          </a:xfrm>
          <a:prstGeom prst="rect">
            <a:avLst/>
          </a:prstGeom>
        </p:spPr>
      </p:pic>
      <p:sp>
        <p:nvSpPr>
          <p:cNvPr id="30" name="文本框 38"/>
          <p:cNvSpPr txBox="1"/>
          <p:nvPr/>
        </p:nvSpPr>
        <p:spPr>
          <a:xfrm>
            <a:off x="2283207" y="4309909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448" y="1555258"/>
            <a:ext cx="1818170" cy="10292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78663" y="1184964"/>
            <a:ext cx="919119" cy="165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78663" y="2805389"/>
            <a:ext cx="933554" cy="168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78663" y="4330042"/>
            <a:ext cx="935402" cy="164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447" y="3057522"/>
            <a:ext cx="3605868" cy="10563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872" y="4516778"/>
            <a:ext cx="3037055" cy="10428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2915" y="1430455"/>
            <a:ext cx="1332243" cy="1295400"/>
          </a:xfrm>
          <a:prstGeom prst="rect">
            <a:avLst/>
          </a:prstGeom>
        </p:spPr>
      </p:pic>
      <p:sp>
        <p:nvSpPr>
          <p:cNvPr id="26" name="文本框 38"/>
          <p:cNvSpPr txBox="1"/>
          <p:nvPr/>
        </p:nvSpPr>
        <p:spPr>
          <a:xfrm>
            <a:off x="2686712" y="1355238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337" y="3834447"/>
            <a:ext cx="1332243" cy="1295400"/>
          </a:xfrm>
          <a:prstGeom prst="rect">
            <a:avLst/>
          </a:prstGeom>
        </p:spPr>
      </p:pic>
      <p:sp>
        <p:nvSpPr>
          <p:cNvPr id="28" name="文本框 38"/>
          <p:cNvSpPr txBox="1"/>
          <p:nvPr/>
        </p:nvSpPr>
        <p:spPr>
          <a:xfrm>
            <a:off x="2650374" y="3759230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足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57" y="1554992"/>
            <a:ext cx="2308809" cy="987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114" y="4029425"/>
            <a:ext cx="3973567" cy="9632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39131" y="1278206"/>
            <a:ext cx="1399778" cy="15998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227667" y="3635021"/>
            <a:ext cx="1422707" cy="15718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495" y="1815065"/>
            <a:ext cx="1465062" cy="1295400"/>
          </a:xfrm>
          <a:prstGeom prst="rect">
            <a:avLst/>
          </a:prstGeom>
        </p:spPr>
      </p:pic>
      <p:sp>
        <p:nvSpPr>
          <p:cNvPr id="30" name="文本框 38"/>
          <p:cNvSpPr txBox="1"/>
          <p:nvPr/>
        </p:nvSpPr>
        <p:spPr>
          <a:xfrm>
            <a:off x="1564538" y="1739848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8501" y="4167957"/>
            <a:ext cx="1361358" cy="1295400"/>
          </a:xfrm>
          <a:prstGeom prst="rect">
            <a:avLst/>
          </a:prstGeom>
        </p:spPr>
      </p:pic>
      <p:sp>
        <p:nvSpPr>
          <p:cNvPr id="13" name="文本框 38"/>
          <p:cNvSpPr txBox="1"/>
          <p:nvPr/>
        </p:nvSpPr>
        <p:spPr>
          <a:xfrm>
            <a:off x="2674544" y="4092740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坐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621" y="2091290"/>
            <a:ext cx="5560939" cy="971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881" y="4270093"/>
            <a:ext cx="3871966" cy="963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89149" y="1632803"/>
            <a:ext cx="1238453" cy="18889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89150" y="3725101"/>
            <a:ext cx="1789406" cy="20533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43111" y="1174823"/>
            <a:ext cx="1581448" cy="1370618"/>
            <a:chOff x="1257483" y="1174823"/>
            <a:chExt cx="1554010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093" y="1250041"/>
              <a:ext cx="1295400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57483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口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110992" y="3037125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路口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2996745" y="3060778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门口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5109571" y="3063017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关口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7004707" y="3063017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口才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34434" y="3879214"/>
            <a:ext cx="1874558" cy="16594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658532" y="3879213"/>
            <a:ext cx="1958270" cy="16594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48116" y="3865503"/>
            <a:ext cx="1828271" cy="16868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707701" y="3851795"/>
            <a:ext cx="1759271" cy="1686884"/>
          </a:xfrm>
          <a:prstGeom prst="rect">
            <a:avLst/>
          </a:prstGeom>
        </p:spPr>
      </p:pic>
      <p:sp>
        <p:nvSpPr>
          <p:cNvPr id="21" name="文本框 2"/>
          <p:cNvSpPr txBox="1"/>
          <p:nvPr/>
        </p:nvSpPr>
        <p:spPr>
          <a:xfrm>
            <a:off x="2996745" y="1607213"/>
            <a:ext cx="3206093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过路口要小心。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7605" y="1174823"/>
            <a:ext cx="1556953" cy="1370618"/>
            <a:chOff x="1290141" y="1174823"/>
            <a:chExt cx="1521352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093" y="1250041"/>
              <a:ext cx="1295400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90141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耳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588585" y="3312961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耳朵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556862" y="3342760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木耳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6063079" y="3352369"/>
            <a:ext cx="1754771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交头接耳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2753844" y="1607213"/>
            <a:ext cx="3550916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上课时，不要交头接耳。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62754" y="4179222"/>
            <a:ext cx="1077616" cy="18264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24514" y="4179222"/>
            <a:ext cx="2128573" cy="18264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768917" y="4179222"/>
            <a:ext cx="2048933" cy="18264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67606" y="1190321"/>
            <a:ext cx="1381456" cy="1370618"/>
            <a:chOff x="1290141" y="1174823"/>
            <a:chExt cx="1841941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516093" y="1250041"/>
              <a:ext cx="1615989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90141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目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575727" y="3067603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目光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4095426" y="3100238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目标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6569205" y="3100239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045632" y="3866335"/>
            <a:ext cx="2008085" cy="1902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776134" y="3866336"/>
            <a:ext cx="1776684" cy="1902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50521" y="3866336"/>
            <a:ext cx="2026681" cy="1906175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2852319" y="1651862"/>
            <a:ext cx="4211542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老师的目光让我感到温暖。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1407</Words>
  <Application>WPS 演示</Application>
  <PresentationFormat>全屏显示(4:3)</PresentationFormat>
  <Paragraphs>252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楷体</vt:lpstr>
      <vt:lpstr>汉语拼音</vt:lpstr>
      <vt:lpstr>Segoe Print</vt:lpstr>
      <vt:lpstr>黑体</vt:lpstr>
      <vt:lpstr>Calibri</vt:lpstr>
      <vt:lpstr>Arial Unicode MS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465</cp:revision>
  <cp:lastPrinted>2018-04-06T08:03:00Z</cp:lastPrinted>
  <dcterms:created xsi:type="dcterms:W3CDTF">2016-02-25T11:28:00Z</dcterms:created>
  <dcterms:modified xsi:type="dcterms:W3CDTF">2019-09-18T06:00:31Z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